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Syne"/>
      <p:regular r:id="rId16"/>
    </p:embeddedFont>
    <p:embeddedFont>
      <p:font typeface="Syne"/>
      <p:regular r:id="rId17"/>
    </p:embeddedFont>
    <p:embeddedFont>
      <p:font typeface="Arimo"/>
      <p:regular r:id="rId18"/>
    </p:embeddedFont>
    <p:embeddedFont>
      <p:font typeface="Arimo"/>
      <p:regular r:id="rId19"/>
    </p:embeddedFont>
    <p:embeddedFont>
      <p:font typeface="Arimo"/>
      <p:regular r:id="rId20"/>
    </p:embeddedFont>
    <p:embeddedFont>
      <p:font typeface="Arimo"/>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4-1.png>
</file>

<file path=ppt/media/image-5-1.png>
</file>

<file path=ppt/media/image-5-2.png>
</file>

<file path=ppt/media/image-5-3.png>
</file>

<file path=ppt/media/image-5-4.png>
</file>

<file path=ppt/media/image-7-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170152"/>
            <a:ext cx="7468553" cy="2112050"/>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Book Recommendation Chatbot using IBM Watson Assistant</a:t>
            </a:r>
            <a:endParaRPr lang="en-US" sz="4400" dirty="0"/>
          </a:p>
        </p:txBody>
      </p:sp>
      <p:sp>
        <p:nvSpPr>
          <p:cNvPr id="4" name="Text 1"/>
          <p:cNvSpPr/>
          <p:nvPr/>
        </p:nvSpPr>
        <p:spPr>
          <a:xfrm>
            <a:off x="6324124" y="4641175"/>
            <a:ext cx="7468553"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Submitted By: Syed Mohammad Zeeshan Rizvi (United College of Engineering And Research, Roll No-2300100100440)</a:t>
            </a:r>
            <a:endParaRPr lang="en-US" sz="1850" dirty="0"/>
          </a:p>
        </p:txBody>
      </p:sp>
      <p:sp>
        <p:nvSpPr>
          <p:cNvPr id="5" name="Text 2"/>
          <p:cNvSpPr/>
          <p:nvPr/>
        </p:nvSpPr>
        <p:spPr>
          <a:xfrm>
            <a:off x="6324124" y="5676424"/>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Submitted To: Mr. R Devnath</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587460"/>
            <a:ext cx="11011019" cy="704017"/>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Declaration and Acknowledgement</a:t>
            </a:r>
            <a:endParaRPr lang="en-US" sz="4400" dirty="0"/>
          </a:p>
        </p:txBody>
      </p:sp>
      <p:sp>
        <p:nvSpPr>
          <p:cNvPr id="3" name="Text 1"/>
          <p:cNvSpPr/>
          <p:nvPr/>
        </p:nvSpPr>
        <p:spPr>
          <a:xfrm>
            <a:off x="1196697" y="3039428"/>
            <a:ext cx="12595979"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I hereby declare that this project, "Book Recommendation Chatbot using IBM Watson Assistant," is my original work. All concepts, designs, and implementations are the result of my independent efforts, undertaken during the IBM PBEL Virtual Internship.</a:t>
            </a:r>
            <a:endParaRPr lang="en-US" sz="1850" dirty="0"/>
          </a:p>
        </p:txBody>
      </p:sp>
      <p:sp>
        <p:nvSpPr>
          <p:cNvPr id="4" name="Shape 2"/>
          <p:cNvSpPr/>
          <p:nvPr/>
        </p:nvSpPr>
        <p:spPr>
          <a:xfrm>
            <a:off x="837724" y="2770227"/>
            <a:ext cx="30480" cy="1687473"/>
          </a:xfrm>
          <a:prstGeom prst="rect">
            <a:avLst/>
          </a:prstGeom>
          <a:solidFill>
            <a:srgbClr val="8061FF"/>
          </a:solidFill>
          <a:ln/>
        </p:spPr>
      </p:sp>
      <p:sp>
        <p:nvSpPr>
          <p:cNvPr id="5" name="Text 3"/>
          <p:cNvSpPr/>
          <p:nvPr/>
        </p:nvSpPr>
        <p:spPr>
          <a:xfrm>
            <a:off x="837724" y="4726900"/>
            <a:ext cx="12954952" cy="1915120"/>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I extend my sincerest gratitude to Mr. R Devnath, my faculty guide, for his invaluable mentorship and support throughout this project. His insights and guidance were crucial to its successful completion. I am also deeply thankful to the IBM PBEL team for providing this exceptional virtual internship opportunity, which significantly enhanced my practical skills in AI and chatbot development. Finally, I appreciate the continuous support from United College of Engineering and Research, along with my family and friends, whose encouragement made this endeavor possible.</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696164"/>
            <a:ext cx="5632490" cy="704017"/>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Table of Contents</a:t>
            </a:r>
            <a:endParaRPr lang="en-US" sz="4400" dirty="0"/>
          </a:p>
        </p:txBody>
      </p:sp>
      <p:sp>
        <p:nvSpPr>
          <p:cNvPr id="3" name="Shape 1"/>
          <p:cNvSpPr/>
          <p:nvPr/>
        </p:nvSpPr>
        <p:spPr>
          <a:xfrm>
            <a:off x="837724" y="2878931"/>
            <a:ext cx="538520" cy="538520"/>
          </a:xfrm>
          <a:prstGeom prst="roundRect">
            <a:avLst>
              <a:gd name="adj" fmla="val 6668"/>
            </a:avLst>
          </a:prstGeom>
          <a:solidFill>
            <a:srgbClr val="2B2952"/>
          </a:solidFill>
          <a:ln/>
        </p:spPr>
      </p:sp>
      <p:sp>
        <p:nvSpPr>
          <p:cNvPr id="4" name="Text 2"/>
          <p:cNvSpPr/>
          <p:nvPr/>
        </p:nvSpPr>
        <p:spPr>
          <a:xfrm>
            <a:off x="937974" y="2936915"/>
            <a:ext cx="337899" cy="422434"/>
          </a:xfrm>
          <a:prstGeom prst="rect">
            <a:avLst/>
          </a:prstGeom>
          <a:noFill/>
          <a:ln/>
        </p:spPr>
        <p:txBody>
          <a:bodyPr wrap="none" lIns="0" tIns="0" rIns="0" bIns="0" rtlCol="0" anchor="t"/>
          <a:lstStyle/>
          <a:p>
            <a:pPr algn="ctr" indent="0" marL="0">
              <a:lnSpc>
                <a:spcPts val="2650"/>
              </a:lnSpc>
              <a:buNone/>
            </a:pPr>
            <a:r>
              <a:rPr lang="en-US" sz="2650" b="1" dirty="0">
                <a:solidFill>
                  <a:srgbClr val="D9E1FF"/>
                </a:solidFill>
                <a:latin typeface="Syne Bold" pitchFamily="34" charset="0"/>
                <a:ea typeface="Syne Bold" pitchFamily="34" charset="-122"/>
                <a:cs typeface="Syne Bold" pitchFamily="34" charset="-120"/>
              </a:rPr>
              <a:t>1</a:t>
            </a:r>
            <a:endParaRPr lang="en-US" sz="2650" dirty="0"/>
          </a:p>
        </p:txBody>
      </p:sp>
      <p:sp>
        <p:nvSpPr>
          <p:cNvPr id="5" name="Text 3"/>
          <p:cNvSpPr/>
          <p:nvPr/>
        </p:nvSpPr>
        <p:spPr>
          <a:xfrm>
            <a:off x="1615559" y="2923699"/>
            <a:ext cx="4866442" cy="422315"/>
          </a:xfrm>
          <a:prstGeom prst="rect">
            <a:avLst/>
          </a:prstGeom>
          <a:noFill/>
          <a:ln/>
        </p:spPr>
        <p:txBody>
          <a:bodyPr wrap="none" lIns="0" tIns="0" rIns="0" bIns="0" rtlCol="0" anchor="t"/>
          <a:lstStyle/>
          <a:p>
            <a:pPr algn="l" indent="0" marL="0">
              <a:lnSpc>
                <a:spcPts val="3300"/>
              </a:lnSpc>
              <a:buNone/>
            </a:pPr>
            <a:r>
              <a:rPr lang="en-US" sz="2650" b="1" dirty="0">
                <a:solidFill>
                  <a:srgbClr val="D9E1FF"/>
                </a:solidFill>
                <a:latin typeface="Syne Bold" pitchFamily="34" charset="0"/>
                <a:ea typeface="Syne Bold" pitchFamily="34" charset="-122"/>
                <a:cs typeface="Syne Bold" pitchFamily="34" charset="-120"/>
              </a:rPr>
              <a:t>Introduction to the Project</a:t>
            </a:r>
            <a:endParaRPr lang="en-US" sz="2650" dirty="0"/>
          </a:p>
        </p:txBody>
      </p:sp>
      <p:sp>
        <p:nvSpPr>
          <p:cNvPr id="6" name="Text 4"/>
          <p:cNvSpPr/>
          <p:nvPr/>
        </p:nvSpPr>
        <p:spPr>
          <a:xfrm>
            <a:off x="1615559" y="3489603"/>
            <a:ext cx="5549979"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Understanding the core concept and objectives of the book recommendation chatbot.</a:t>
            </a:r>
            <a:endParaRPr lang="en-US" sz="1850" dirty="0"/>
          </a:p>
        </p:txBody>
      </p:sp>
      <p:sp>
        <p:nvSpPr>
          <p:cNvPr id="7" name="Shape 5"/>
          <p:cNvSpPr/>
          <p:nvPr/>
        </p:nvSpPr>
        <p:spPr>
          <a:xfrm>
            <a:off x="7464743" y="2878931"/>
            <a:ext cx="538520" cy="538520"/>
          </a:xfrm>
          <a:prstGeom prst="roundRect">
            <a:avLst>
              <a:gd name="adj" fmla="val 6668"/>
            </a:avLst>
          </a:prstGeom>
          <a:solidFill>
            <a:srgbClr val="2B2952"/>
          </a:solidFill>
          <a:ln/>
        </p:spPr>
      </p:sp>
      <p:sp>
        <p:nvSpPr>
          <p:cNvPr id="8" name="Text 6"/>
          <p:cNvSpPr/>
          <p:nvPr/>
        </p:nvSpPr>
        <p:spPr>
          <a:xfrm>
            <a:off x="7564993" y="2936915"/>
            <a:ext cx="337899" cy="422434"/>
          </a:xfrm>
          <a:prstGeom prst="rect">
            <a:avLst/>
          </a:prstGeom>
          <a:noFill/>
          <a:ln/>
        </p:spPr>
        <p:txBody>
          <a:bodyPr wrap="none" lIns="0" tIns="0" rIns="0" bIns="0" rtlCol="0" anchor="t"/>
          <a:lstStyle/>
          <a:p>
            <a:pPr algn="ctr" indent="0" marL="0">
              <a:lnSpc>
                <a:spcPts val="2650"/>
              </a:lnSpc>
              <a:buNone/>
            </a:pPr>
            <a:r>
              <a:rPr lang="en-US" sz="2650" b="1" dirty="0">
                <a:solidFill>
                  <a:srgbClr val="D9E1FF"/>
                </a:solidFill>
                <a:latin typeface="Syne Bold" pitchFamily="34" charset="0"/>
                <a:ea typeface="Syne Bold" pitchFamily="34" charset="-122"/>
                <a:cs typeface="Syne Bold" pitchFamily="34" charset="-120"/>
              </a:rPr>
              <a:t>2</a:t>
            </a:r>
            <a:endParaRPr lang="en-US" sz="2650" dirty="0"/>
          </a:p>
        </p:txBody>
      </p:sp>
      <p:sp>
        <p:nvSpPr>
          <p:cNvPr id="9" name="Text 7"/>
          <p:cNvSpPr/>
          <p:nvPr/>
        </p:nvSpPr>
        <p:spPr>
          <a:xfrm>
            <a:off x="8242578" y="2923699"/>
            <a:ext cx="4093369" cy="422315"/>
          </a:xfrm>
          <a:prstGeom prst="rect">
            <a:avLst/>
          </a:prstGeom>
          <a:noFill/>
          <a:ln/>
        </p:spPr>
        <p:txBody>
          <a:bodyPr wrap="none" lIns="0" tIns="0" rIns="0" bIns="0" rtlCol="0" anchor="t"/>
          <a:lstStyle/>
          <a:p>
            <a:pPr algn="l" indent="0" marL="0">
              <a:lnSpc>
                <a:spcPts val="3300"/>
              </a:lnSpc>
              <a:buNone/>
            </a:pPr>
            <a:r>
              <a:rPr lang="en-US" sz="2650" b="1" dirty="0">
                <a:solidFill>
                  <a:srgbClr val="D9E1FF"/>
                </a:solidFill>
                <a:latin typeface="Syne Bold" pitchFamily="34" charset="0"/>
                <a:ea typeface="Syne Bold" pitchFamily="34" charset="-122"/>
                <a:cs typeface="Syne Bold" pitchFamily="34" charset="-120"/>
              </a:rPr>
              <a:t>Technologies Involved</a:t>
            </a:r>
            <a:endParaRPr lang="en-US" sz="2650" dirty="0"/>
          </a:p>
        </p:txBody>
      </p:sp>
      <p:sp>
        <p:nvSpPr>
          <p:cNvPr id="10" name="Text 8"/>
          <p:cNvSpPr/>
          <p:nvPr/>
        </p:nvSpPr>
        <p:spPr>
          <a:xfrm>
            <a:off x="8242578" y="3489603"/>
            <a:ext cx="5550098"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A detailed look at the tools and platforms utilized, primarily IBM Watson Assistant.</a:t>
            </a:r>
            <a:endParaRPr lang="en-US" sz="1850" dirty="0"/>
          </a:p>
        </p:txBody>
      </p:sp>
      <p:sp>
        <p:nvSpPr>
          <p:cNvPr id="11" name="Shape 9"/>
          <p:cNvSpPr/>
          <p:nvPr/>
        </p:nvSpPr>
        <p:spPr>
          <a:xfrm>
            <a:off x="837724" y="4734401"/>
            <a:ext cx="538520" cy="538520"/>
          </a:xfrm>
          <a:prstGeom prst="roundRect">
            <a:avLst>
              <a:gd name="adj" fmla="val 6668"/>
            </a:avLst>
          </a:prstGeom>
          <a:solidFill>
            <a:srgbClr val="2B2952"/>
          </a:solidFill>
          <a:ln/>
        </p:spPr>
      </p:sp>
      <p:sp>
        <p:nvSpPr>
          <p:cNvPr id="12" name="Text 10"/>
          <p:cNvSpPr/>
          <p:nvPr/>
        </p:nvSpPr>
        <p:spPr>
          <a:xfrm>
            <a:off x="937974" y="4792385"/>
            <a:ext cx="337899" cy="422434"/>
          </a:xfrm>
          <a:prstGeom prst="rect">
            <a:avLst/>
          </a:prstGeom>
          <a:noFill/>
          <a:ln/>
        </p:spPr>
        <p:txBody>
          <a:bodyPr wrap="none" lIns="0" tIns="0" rIns="0" bIns="0" rtlCol="0" anchor="t"/>
          <a:lstStyle/>
          <a:p>
            <a:pPr algn="ctr" indent="0" marL="0">
              <a:lnSpc>
                <a:spcPts val="2650"/>
              </a:lnSpc>
              <a:buNone/>
            </a:pPr>
            <a:r>
              <a:rPr lang="en-US" sz="2650" b="1" dirty="0">
                <a:solidFill>
                  <a:srgbClr val="D9E1FF"/>
                </a:solidFill>
                <a:latin typeface="Syne Bold" pitchFamily="34" charset="0"/>
                <a:ea typeface="Syne Bold" pitchFamily="34" charset="-122"/>
                <a:cs typeface="Syne Bold" pitchFamily="34" charset="-120"/>
              </a:rPr>
              <a:t>3</a:t>
            </a:r>
            <a:endParaRPr lang="en-US" sz="2650" dirty="0"/>
          </a:p>
        </p:txBody>
      </p:sp>
      <p:sp>
        <p:nvSpPr>
          <p:cNvPr id="13" name="Text 11"/>
          <p:cNvSpPr/>
          <p:nvPr/>
        </p:nvSpPr>
        <p:spPr>
          <a:xfrm>
            <a:off x="1615559" y="4779169"/>
            <a:ext cx="5549979" cy="844629"/>
          </a:xfrm>
          <a:prstGeom prst="rect">
            <a:avLst/>
          </a:prstGeom>
          <a:noFill/>
          <a:ln/>
        </p:spPr>
        <p:txBody>
          <a:bodyPr wrap="square" lIns="0" tIns="0" rIns="0" bIns="0" rtlCol="0" anchor="t"/>
          <a:lstStyle/>
          <a:p>
            <a:pPr algn="l" indent="0" marL="0">
              <a:lnSpc>
                <a:spcPts val="3300"/>
              </a:lnSpc>
              <a:buNone/>
            </a:pPr>
            <a:r>
              <a:rPr lang="en-US" sz="2650" b="1" dirty="0">
                <a:solidFill>
                  <a:srgbClr val="D9E1FF"/>
                </a:solidFill>
                <a:latin typeface="Syne Bold" pitchFamily="34" charset="0"/>
                <a:ea typeface="Syne Bold" pitchFamily="34" charset="-122"/>
                <a:cs typeface="Syne Bold" pitchFamily="34" charset="-120"/>
              </a:rPr>
              <a:t>Problem-Solving and Implementation</a:t>
            </a:r>
            <a:endParaRPr lang="en-US" sz="2650" dirty="0"/>
          </a:p>
        </p:txBody>
      </p:sp>
      <p:sp>
        <p:nvSpPr>
          <p:cNvPr id="14" name="Text 12"/>
          <p:cNvSpPr/>
          <p:nvPr/>
        </p:nvSpPr>
        <p:spPr>
          <a:xfrm>
            <a:off x="1615559" y="5767388"/>
            <a:ext cx="5549979"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Exploring challenges encountered and the solutions implemented during development.</a:t>
            </a:r>
            <a:endParaRPr lang="en-US" sz="1850" dirty="0"/>
          </a:p>
        </p:txBody>
      </p:sp>
      <p:sp>
        <p:nvSpPr>
          <p:cNvPr id="15" name="Shape 13"/>
          <p:cNvSpPr/>
          <p:nvPr/>
        </p:nvSpPr>
        <p:spPr>
          <a:xfrm>
            <a:off x="7464743" y="4734401"/>
            <a:ext cx="538520" cy="538520"/>
          </a:xfrm>
          <a:prstGeom prst="roundRect">
            <a:avLst>
              <a:gd name="adj" fmla="val 6668"/>
            </a:avLst>
          </a:prstGeom>
          <a:solidFill>
            <a:srgbClr val="2B2952"/>
          </a:solidFill>
          <a:ln/>
        </p:spPr>
      </p:sp>
      <p:sp>
        <p:nvSpPr>
          <p:cNvPr id="16" name="Text 14"/>
          <p:cNvSpPr/>
          <p:nvPr/>
        </p:nvSpPr>
        <p:spPr>
          <a:xfrm>
            <a:off x="7564993" y="4792385"/>
            <a:ext cx="337899" cy="422434"/>
          </a:xfrm>
          <a:prstGeom prst="rect">
            <a:avLst/>
          </a:prstGeom>
          <a:noFill/>
          <a:ln/>
        </p:spPr>
        <p:txBody>
          <a:bodyPr wrap="none" lIns="0" tIns="0" rIns="0" bIns="0" rtlCol="0" anchor="t"/>
          <a:lstStyle/>
          <a:p>
            <a:pPr algn="ctr" indent="0" marL="0">
              <a:lnSpc>
                <a:spcPts val="2650"/>
              </a:lnSpc>
              <a:buNone/>
            </a:pPr>
            <a:r>
              <a:rPr lang="en-US" sz="2650" b="1" dirty="0">
                <a:solidFill>
                  <a:srgbClr val="D9E1FF"/>
                </a:solidFill>
                <a:latin typeface="Syne Bold" pitchFamily="34" charset="0"/>
                <a:ea typeface="Syne Bold" pitchFamily="34" charset="-122"/>
                <a:cs typeface="Syne Bold" pitchFamily="34" charset="-120"/>
              </a:rPr>
              <a:t>4</a:t>
            </a:r>
            <a:endParaRPr lang="en-US" sz="2650" dirty="0"/>
          </a:p>
        </p:txBody>
      </p:sp>
      <p:sp>
        <p:nvSpPr>
          <p:cNvPr id="17" name="Text 15"/>
          <p:cNvSpPr/>
          <p:nvPr/>
        </p:nvSpPr>
        <p:spPr>
          <a:xfrm>
            <a:off x="8242578" y="4779169"/>
            <a:ext cx="4205168" cy="422315"/>
          </a:xfrm>
          <a:prstGeom prst="rect">
            <a:avLst/>
          </a:prstGeom>
          <a:noFill/>
          <a:ln/>
        </p:spPr>
        <p:txBody>
          <a:bodyPr wrap="none" lIns="0" tIns="0" rIns="0" bIns="0" rtlCol="0" anchor="t"/>
          <a:lstStyle/>
          <a:p>
            <a:pPr algn="l" indent="0" marL="0">
              <a:lnSpc>
                <a:spcPts val="3300"/>
              </a:lnSpc>
              <a:buNone/>
            </a:pPr>
            <a:r>
              <a:rPr lang="en-US" sz="2650" b="1" dirty="0">
                <a:solidFill>
                  <a:srgbClr val="D9E1FF"/>
                </a:solidFill>
                <a:latin typeface="Syne Bold" pitchFamily="34" charset="0"/>
                <a:ea typeface="Syne Bold" pitchFamily="34" charset="-122"/>
                <a:cs typeface="Syne Bold" pitchFamily="34" charset="-120"/>
              </a:rPr>
              <a:t>Output Demonstration</a:t>
            </a:r>
            <a:endParaRPr lang="en-US" sz="2650" dirty="0"/>
          </a:p>
        </p:txBody>
      </p:sp>
      <p:sp>
        <p:nvSpPr>
          <p:cNvPr id="18" name="Text 16"/>
          <p:cNvSpPr/>
          <p:nvPr/>
        </p:nvSpPr>
        <p:spPr>
          <a:xfrm>
            <a:off x="8242578" y="5345073"/>
            <a:ext cx="5550098"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Visual evidence of the chatbot's functionality and user interaction.</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45200" y="506968"/>
            <a:ext cx="12100322" cy="542092"/>
          </a:xfrm>
          <a:prstGeom prst="rect">
            <a:avLst/>
          </a:prstGeom>
          <a:noFill/>
          <a:ln/>
        </p:spPr>
        <p:txBody>
          <a:bodyPr wrap="none" lIns="0" tIns="0" rIns="0" bIns="0" rtlCol="0" anchor="t"/>
          <a:lstStyle/>
          <a:p>
            <a:pPr algn="l" indent="0" marL="0">
              <a:lnSpc>
                <a:spcPts val="4250"/>
              </a:lnSpc>
              <a:buNone/>
            </a:pPr>
            <a:r>
              <a:rPr lang="en-US" sz="3400" b="1" dirty="0">
                <a:solidFill>
                  <a:srgbClr val="FFFFFF"/>
                </a:solidFill>
                <a:latin typeface="Syne Bold" pitchFamily="34" charset="0"/>
                <a:ea typeface="Syne Bold" pitchFamily="34" charset="-122"/>
                <a:cs typeface="Syne Bold" pitchFamily="34" charset="-120"/>
              </a:rPr>
              <a:t>Project Overview: Book Recommendation Chatbot</a:t>
            </a:r>
            <a:endParaRPr lang="en-US" sz="3400" dirty="0"/>
          </a:p>
        </p:txBody>
      </p:sp>
      <p:sp>
        <p:nvSpPr>
          <p:cNvPr id="3" name="Text 1"/>
          <p:cNvSpPr/>
          <p:nvPr/>
        </p:nvSpPr>
        <p:spPr>
          <a:xfrm>
            <a:off x="645200" y="1491377"/>
            <a:ext cx="6445091" cy="1179195"/>
          </a:xfrm>
          <a:prstGeom prst="rect">
            <a:avLst/>
          </a:prstGeom>
          <a:noFill/>
          <a:ln/>
        </p:spPr>
        <p:txBody>
          <a:bodyPr wrap="square" lIns="0" tIns="0" rIns="0" bIns="0" rtlCol="0" anchor="t"/>
          <a:lstStyle/>
          <a:p>
            <a:pPr algn="l" indent="0" marL="0">
              <a:lnSpc>
                <a:spcPts val="2300"/>
              </a:lnSpc>
              <a:buNone/>
            </a:pPr>
            <a:r>
              <a:rPr lang="en-US" sz="1450" dirty="0">
                <a:solidFill>
                  <a:srgbClr val="D9E1FF"/>
                </a:solidFill>
                <a:latin typeface="Arimo" pitchFamily="34" charset="0"/>
                <a:ea typeface="Arimo" pitchFamily="34" charset="-122"/>
                <a:cs typeface="Arimo" pitchFamily="34" charset="-120"/>
              </a:rPr>
              <a:t>This project focuses on developing a </a:t>
            </a:r>
            <a:pPr algn="l" indent="0" marL="0">
              <a:lnSpc>
                <a:spcPts val="2300"/>
              </a:lnSpc>
              <a:buNone/>
            </a:pPr>
            <a:r>
              <a:rPr lang="en-US" sz="1450" b="1" dirty="0">
                <a:solidFill>
                  <a:srgbClr val="D9E1FF"/>
                </a:solidFill>
                <a:latin typeface="Arimo" pitchFamily="34" charset="0"/>
                <a:ea typeface="Arimo" pitchFamily="34" charset="-122"/>
                <a:cs typeface="Arimo" pitchFamily="34" charset="-120"/>
              </a:rPr>
              <a:t>Book Recommendation Chatbot</a:t>
            </a:r>
            <a:pPr algn="l" indent="0" marL="0">
              <a:lnSpc>
                <a:spcPts val="2300"/>
              </a:lnSpc>
              <a:buNone/>
            </a:pPr>
            <a:r>
              <a:rPr lang="en-US" sz="1450" dirty="0">
                <a:solidFill>
                  <a:srgbClr val="D9E1FF"/>
                </a:solidFill>
                <a:latin typeface="Arimo" pitchFamily="34" charset="0"/>
                <a:ea typeface="Arimo" pitchFamily="34" charset="-122"/>
                <a:cs typeface="Arimo" pitchFamily="34" charset="-120"/>
              </a:rPr>
              <a:t> utilizing IBM Watson Assistant. The chatbot's primary function is to suggest books to users based on their preferred genre, such as fantasy, mystery, or science fiction.</a:t>
            </a:r>
            <a:endParaRPr lang="en-US" sz="1450" dirty="0"/>
          </a:p>
        </p:txBody>
      </p:sp>
      <p:sp>
        <p:nvSpPr>
          <p:cNvPr id="4" name="Text 2"/>
          <p:cNvSpPr/>
          <p:nvPr/>
        </p:nvSpPr>
        <p:spPr>
          <a:xfrm>
            <a:off x="645200" y="2836426"/>
            <a:ext cx="6445091" cy="1179195"/>
          </a:xfrm>
          <a:prstGeom prst="rect">
            <a:avLst/>
          </a:prstGeom>
          <a:noFill/>
          <a:ln/>
        </p:spPr>
        <p:txBody>
          <a:bodyPr wrap="square" lIns="0" tIns="0" rIns="0" bIns="0" rtlCol="0" anchor="t"/>
          <a:lstStyle/>
          <a:p>
            <a:pPr algn="l" indent="0" marL="0">
              <a:lnSpc>
                <a:spcPts val="2300"/>
              </a:lnSpc>
              <a:buNone/>
            </a:pPr>
            <a:r>
              <a:rPr lang="en-US" sz="1450" dirty="0">
                <a:solidFill>
                  <a:srgbClr val="D9E1FF"/>
                </a:solidFill>
                <a:latin typeface="Arimo" pitchFamily="34" charset="0"/>
                <a:ea typeface="Arimo" pitchFamily="34" charset="-122"/>
                <a:cs typeface="Arimo" pitchFamily="34" charset="-120"/>
              </a:rPr>
              <a:t>By leveraging natural language conversation, it aims to provide an intuitive and efficient way for users to discover new books that align with their interests. The system simplifies the book discovery process by automating recommendations, making it accessible to a wider audience.</a:t>
            </a:r>
            <a:endParaRPr lang="en-US" sz="1450" dirty="0"/>
          </a:p>
        </p:txBody>
      </p:sp>
      <p:pic>
        <p:nvPicPr>
          <p:cNvPr id="5" name="Image 0" descr="preencoded.png">    </p:cNvPr>
          <p:cNvPicPr>
            <a:picLocks noChangeAspect="1"/>
          </p:cNvPicPr>
          <p:nvPr/>
        </p:nvPicPr>
        <p:blipFill>
          <a:blip r:embed="rId1"/>
          <a:stretch>
            <a:fillRect/>
          </a:stretch>
        </p:blipFill>
        <p:spPr>
          <a:xfrm>
            <a:off x="7547729" y="1532811"/>
            <a:ext cx="6445091" cy="644509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858203"/>
            <a:ext cx="9575006" cy="704017"/>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Key Features and Functionality</a:t>
            </a:r>
            <a:endParaRPr lang="en-US" sz="4400" dirty="0"/>
          </a:p>
        </p:txBody>
      </p:sp>
      <p:pic>
        <p:nvPicPr>
          <p:cNvPr id="3" name="Image 0" descr="preencoded.png">    </p:cNvPr>
          <p:cNvPicPr>
            <a:picLocks noChangeAspect="1"/>
          </p:cNvPicPr>
          <p:nvPr/>
        </p:nvPicPr>
        <p:blipFill>
          <a:blip r:embed="rId1"/>
          <a:stretch>
            <a:fillRect/>
          </a:stretch>
        </p:blipFill>
        <p:spPr>
          <a:xfrm>
            <a:off x="837724" y="2040969"/>
            <a:ext cx="598408" cy="598408"/>
          </a:xfrm>
          <a:prstGeom prst="rect">
            <a:avLst/>
          </a:prstGeom>
        </p:spPr>
      </p:pic>
      <p:sp>
        <p:nvSpPr>
          <p:cNvPr id="4" name="Text 1"/>
          <p:cNvSpPr/>
          <p:nvPr/>
        </p:nvSpPr>
        <p:spPr>
          <a:xfrm>
            <a:off x="837724" y="2938582"/>
            <a:ext cx="5132784"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Genre-Based Recommendations</a:t>
            </a:r>
            <a:endParaRPr lang="en-US" sz="2200" dirty="0"/>
          </a:p>
        </p:txBody>
      </p:sp>
      <p:sp>
        <p:nvSpPr>
          <p:cNvPr id="5" name="Text 2"/>
          <p:cNvSpPr/>
          <p:nvPr/>
        </p:nvSpPr>
        <p:spPr>
          <a:xfrm>
            <a:off x="837724" y="3434120"/>
            <a:ext cx="6327815" cy="78128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The chatbot identifies book genres using the </a:t>
            </a:r>
            <a:pPr algn="l" indent="0" marL="0">
              <a:lnSpc>
                <a:spcPts val="3000"/>
              </a:lnSpc>
              <a:buNone/>
            </a:pPr>
            <a:r>
              <a:rPr lang="en-US" sz="1850" dirty="0">
                <a:solidFill>
                  <a:srgbClr val="D9E1FF"/>
                </a:solidFill>
                <a:highlight>
                  <a:srgbClr val="191740"/>
                </a:highlight>
                <a:latin typeface="Consolas" pitchFamily="34" charset="0"/>
                <a:ea typeface="Consolas" pitchFamily="34" charset="-122"/>
                <a:cs typeface="Consolas" pitchFamily="34" charset="-120"/>
              </a:rPr>
              <a:t>@genre</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entity within user input to provide relevant suggestions.</a:t>
            </a:r>
            <a:endParaRPr lang="en-US" sz="1850" dirty="0"/>
          </a:p>
        </p:txBody>
      </p:sp>
      <p:pic>
        <p:nvPicPr>
          <p:cNvPr id="6" name="Image 1" descr="preencoded.png">    </p:cNvPr>
          <p:cNvPicPr>
            <a:picLocks noChangeAspect="1"/>
          </p:cNvPicPr>
          <p:nvPr/>
        </p:nvPicPr>
        <p:blipFill>
          <a:blip r:embed="rId2"/>
          <a:stretch>
            <a:fillRect/>
          </a:stretch>
        </p:blipFill>
        <p:spPr>
          <a:xfrm>
            <a:off x="7464743" y="2040969"/>
            <a:ext cx="598408" cy="598408"/>
          </a:xfrm>
          <a:prstGeom prst="rect">
            <a:avLst/>
          </a:prstGeom>
        </p:spPr>
      </p:pic>
      <p:sp>
        <p:nvSpPr>
          <p:cNvPr id="7" name="Text 3"/>
          <p:cNvSpPr/>
          <p:nvPr/>
        </p:nvSpPr>
        <p:spPr>
          <a:xfrm>
            <a:off x="7464743" y="2938582"/>
            <a:ext cx="281618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Core Intents</a:t>
            </a:r>
            <a:endParaRPr lang="en-US" sz="2200" dirty="0"/>
          </a:p>
        </p:txBody>
      </p:sp>
      <p:sp>
        <p:nvSpPr>
          <p:cNvPr id="8" name="Text 4"/>
          <p:cNvSpPr/>
          <p:nvPr/>
        </p:nvSpPr>
        <p:spPr>
          <a:xfrm>
            <a:off x="7464743" y="3434120"/>
            <a:ext cx="6327934" cy="117955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Includes essential intents such as </a:t>
            </a:r>
            <a:pPr algn="l" indent="0" marL="0">
              <a:lnSpc>
                <a:spcPts val="3000"/>
              </a:lnSpc>
              <a:buNone/>
            </a:pPr>
            <a:r>
              <a:rPr lang="en-US" sz="1850" dirty="0">
                <a:solidFill>
                  <a:srgbClr val="D9E1FF"/>
                </a:solidFill>
                <a:highlight>
                  <a:srgbClr val="191740"/>
                </a:highlight>
                <a:latin typeface="Consolas" pitchFamily="34" charset="0"/>
                <a:ea typeface="Consolas" pitchFamily="34" charset="-122"/>
                <a:cs typeface="Consolas" pitchFamily="34" charset="-120"/>
              </a:rPr>
              <a:t>greet</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a:t>
            </a:r>
            <a:pPr algn="l" indent="0" marL="0">
              <a:lnSpc>
                <a:spcPts val="3000"/>
              </a:lnSpc>
              <a:buNone/>
            </a:pPr>
            <a:r>
              <a:rPr lang="en-US" sz="1850" dirty="0">
                <a:solidFill>
                  <a:srgbClr val="D9E1FF"/>
                </a:solidFill>
                <a:highlight>
                  <a:srgbClr val="191740"/>
                </a:highlight>
                <a:latin typeface="Consolas" pitchFamily="34" charset="0"/>
                <a:ea typeface="Consolas" pitchFamily="34" charset="-122"/>
                <a:cs typeface="Consolas" pitchFamily="34" charset="-120"/>
              </a:rPr>
              <a:t>recommend_book</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and </a:t>
            </a:r>
            <a:pPr algn="l" indent="0" marL="0">
              <a:lnSpc>
                <a:spcPts val="3000"/>
              </a:lnSpc>
              <a:buNone/>
            </a:pPr>
            <a:r>
              <a:rPr lang="en-US" sz="1850" dirty="0">
                <a:solidFill>
                  <a:srgbClr val="D9E1FF"/>
                </a:solidFill>
                <a:highlight>
                  <a:srgbClr val="191740"/>
                </a:highlight>
                <a:latin typeface="Consolas" pitchFamily="34" charset="0"/>
                <a:ea typeface="Consolas" pitchFamily="34" charset="-122"/>
                <a:cs typeface="Consolas" pitchFamily="34" charset="-120"/>
              </a:rPr>
              <a:t>thanks</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for natural conversation flow.</a:t>
            </a:r>
            <a:endParaRPr lang="en-US" sz="1850" dirty="0"/>
          </a:p>
        </p:txBody>
      </p:sp>
      <p:pic>
        <p:nvPicPr>
          <p:cNvPr id="9" name="Image 2" descr="preencoded.png">    </p:cNvPr>
          <p:cNvPicPr>
            <a:picLocks noChangeAspect="1"/>
          </p:cNvPicPr>
          <p:nvPr/>
        </p:nvPicPr>
        <p:blipFill>
          <a:blip r:embed="rId3"/>
          <a:stretch>
            <a:fillRect/>
          </a:stretch>
        </p:blipFill>
        <p:spPr>
          <a:xfrm>
            <a:off x="837724" y="5212080"/>
            <a:ext cx="598408" cy="598408"/>
          </a:xfrm>
          <a:prstGeom prst="rect">
            <a:avLst/>
          </a:prstGeom>
        </p:spPr>
      </p:pic>
      <p:sp>
        <p:nvSpPr>
          <p:cNvPr id="10" name="Text 5"/>
          <p:cNvSpPr/>
          <p:nvPr/>
        </p:nvSpPr>
        <p:spPr>
          <a:xfrm>
            <a:off x="837724" y="6109692"/>
            <a:ext cx="3987879"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Robust Fallback Handling</a:t>
            </a:r>
            <a:endParaRPr lang="en-US" sz="2200" dirty="0"/>
          </a:p>
        </p:txBody>
      </p:sp>
      <p:sp>
        <p:nvSpPr>
          <p:cNvPr id="11" name="Text 6"/>
          <p:cNvSpPr/>
          <p:nvPr/>
        </p:nvSpPr>
        <p:spPr>
          <a:xfrm>
            <a:off x="837724" y="6605230"/>
            <a:ext cx="6327815"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Incorporates a fallback mechanism to gracefully manage and respond to unrecognized or ambiguous user inputs.</a:t>
            </a:r>
            <a:endParaRPr lang="en-US" sz="1850" dirty="0"/>
          </a:p>
        </p:txBody>
      </p:sp>
      <p:pic>
        <p:nvPicPr>
          <p:cNvPr id="12" name="Image 3" descr="preencoded.png">    </p:cNvPr>
          <p:cNvPicPr>
            <a:picLocks noChangeAspect="1"/>
          </p:cNvPicPr>
          <p:nvPr/>
        </p:nvPicPr>
        <p:blipFill>
          <a:blip r:embed="rId4"/>
          <a:stretch>
            <a:fillRect/>
          </a:stretch>
        </p:blipFill>
        <p:spPr>
          <a:xfrm>
            <a:off x="7464743" y="5212080"/>
            <a:ext cx="598408" cy="598408"/>
          </a:xfrm>
          <a:prstGeom prst="rect">
            <a:avLst/>
          </a:prstGeom>
        </p:spPr>
      </p:pic>
      <p:sp>
        <p:nvSpPr>
          <p:cNvPr id="13" name="Text 7"/>
          <p:cNvSpPr/>
          <p:nvPr/>
        </p:nvSpPr>
        <p:spPr>
          <a:xfrm>
            <a:off x="7464743" y="6109692"/>
            <a:ext cx="3326130"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Easy Web Integration</a:t>
            </a:r>
            <a:endParaRPr lang="en-US" sz="2200" dirty="0"/>
          </a:p>
        </p:txBody>
      </p:sp>
      <p:sp>
        <p:nvSpPr>
          <p:cNvPr id="14" name="Text 8"/>
          <p:cNvSpPr/>
          <p:nvPr/>
        </p:nvSpPr>
        <p:spPr>
          <a:xfrm>
            <a:off x="7464743" y="6605230"/>
            <a:ext cx="6327934"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Designed for seamless integration into web platforms using Watson Web Chat, ensuring broad accessibility.</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2423636"/>
            <a:ext cx="9528215" cy="704017"/>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Understanding the Dialog Flow</a:t>
            </a:r>
            <a:endParaRPr lang="en-US" sz="4400" dirty="0"/>
          </a:p>
        </p:txBody>
      </p:sp>
      <p:sp>
        <p:nvSpPr>
          <p:cNvPr id="3" name="Text 1"/>
          <p:cNvSpPr/>
          <p:nvPr/>
        </p:nvSpPr>
        <p:spPr>
          <a:xfrm>
            <a:off x="837724" y="3606403"/>
            <a:ext cx="12954952" cy="78128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The dialog flow initiates when a user </a:t>
            </a:r>
            <a:pPr algn="l" indent="0" marL="0">
              <a:lnSpc>
                <a:spcPts val="3000"/>
              </a:lnSpc>
              <a:buNone/>
            </a:pPr>
            <a:r>
              <a:rPr lang="en-US" sz="1850" b="1" dirty="0">
                <a:solidFill>
                  <a:srgbClr val="D9E1FF"/>
                </a:solidFill>
                <a:latin typeface="Arimo" pitchFamily="34" charset="0"/>
                <a:ea typeface="Arimo" pitchFamily="34" charset="-122"/>
                <a:cs typeface="Arimo" pitchFamily="34" charset="-120"/>
              </a:rPr>
              <a:t>greets</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the chatbot or </a:t>
            </a:r>
            <a:pPr algn="l" indent="0" marL="0">
              <a:lnSpc>
                <a:spcPts val="3000"/>
              </a:lnSpc>
              <a:buNone/>
            </a:pPr>
            <a:r>
              <a:rPr lang="en-US" sz="1850" b="1" dirty="0">
                <a:solidFill>
                  <a:srgbClr val="D9E1FF"/>
                </a:solidFill>
                <a:latin typeface="Arimo" pitchFamily="34" charset="0"/>
                <a:ea typeface="Arimo" pitchFamily="34" charset="-122"/>
                <a:cs typeface="Arimo" pitchFamily="34" charset="-120"/>
              </a:rPr>
              <a:t>asks for a book suggestion</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The Watson Assistant then analyzes the input to detect the relevant </a:t>
            </a:r>
            <a:pPr algn="l" indent="0" marL="0">
              <a:lnSpc>
                <a:spcPts val="3000"/>
              </a:lnSpc>
              <a:buNone/>
            </a:pPr>
            <a:r>
              <a:rPr lang="en-US" sz="1850" b="1" dirty="0">
                <a:solidFill>
                  <a:srgbClr val="D9E1FF"/>
                </a:solidFill>
                <a:latin typeface="Arimo" pitchFamily="34" charset="0"/>
                <a:ea typeface="Arimo" pitchFamily="34" charset="-122"/>
                <a:cs typeface="Arimo" pitchFamily="34" charset="-120"/>
              </a:rPr>
              <a:t>genre</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using the pre-defined </a:t>
            </a:r>
            <a:pPr algn="l" indent="0" marL="0">
              <a:lnSpc>
                <a:spcPts val="3000"/>
              </a:lnSpc>
              <a:buNone/>
            </a:pPr>
            <a:r>
              <a:rPr lang="en-US" sz="1850" dirty="0">
                <a:solidFill>
                  <a:srgbClr val="D9E1FF"/>
                </a:solidFill>
                <a:highlight>
                  <a:srgbClr val="191740"/>
                </a:highlight>
                <a:latin typeface="Consolas" pitchFamily="34" charset="0"/>
                <a:ea typeface="Consolas" pitchFamily="34" charset="-122"/>
                <a:cs typeface="Consolas" pitchFamily="34" charset="-120"/>
              </a:rPr>
              <a:t>@genre</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entity.</a:t>
            </a:r>
            <a:endParaRPr lang="en-US" sz="1850" dirty="0"/>
          </a:p>
        </p:txBody>
      </p:sp>
      <p:sp>
        <p:nvSpPr>
          <p:cNvPr id="4" name="Text 2"/>
          <p:cNvSpPr/>
          <p:nvPr/>
        </p:nvSpPr>
        <p:spPr>
          <a:xfrm>
            <a:off x="837724" y="4656892"/>
            <a:ext cx="12954952"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Upon successful genre detection, the chatbot responds with appropriate book recommendations. If the input is not recognized, a dedicated </a:t>
            </a:r>
            <a:pPr algn="l" indent="0" marL="0">
              <a:lnSpc>
                <a:spcPts val="3000"/>
              </a:lnSpc>
              <a:buNone/>
            </a:pPr>
            <a:r>
              <a:rPr lang="en-US" sz="1850" b="1" dirty="0">
                <a:solidFill>
                  <a:srgbClr val="D9E1FF"/>
                </a:solidFill>
                <a:latin typeface="Arimo" pitchFamily="34" charset="0"/>
                <a:ea typeface="Arimo" pitchFamily="34" charset="-122"/>
                <a:cs typeface="Arimo" pitchFamily="34" charset="-120"/>
              </a:rPr>
              <a:t>fallback node</a:t>
            </a:r>
            <a:pPr algn="l" indent="0" marL="0">
              <a:lnSpc>
                <a:spcPts val="3000"/>
              </a:lnSpc>
              <a:buNone/>
            </a:pPr>
            <a:r>
              <a:rPr lang="en-US" sz="1850" dirty="0">
                <a:solidFill>
                  <a:srgbClr val="D9E1FF"/>
                </a:solidFill>
                <a:latin typeface="Arimo" pitchFamily="34" charset="0"/>
                <a:ea typeface="Arimo" pitchFamily="34" charset="-122"/>
                <a:cs typeface="Arimo" pitchFamily="34" charset="-120"/>
              </a:rPr>
              <a:t> ensures a polite and helpful response, guiding the user back to the main functionality.</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8428" y="595908"/>
            <a:ext cx="8356044" cy="637342"/>
          </a:xfrm>
          <a:prstGeom prst="rect">
            <a:avLst/>
          </a:prstGeom>
          <a:noFill/>
          <a:ln/>
        </p:spPr>
        <p:txBody>
          <a:bodyPr wrap="none" lIns="0" tIns="0" rIns="0" bIns="0" rtlCol="0" anchor="t"/>
          <a:lstStyle/>
          <a:p>
            <a:pPr algn="l" indent="0" marL="0">
              <a:lnSpc>
                <a:spcPts val="5000"/>
              </a:lnSpc>
              <a:buNone/>
            </a:pPr>
            <a:r>
              <a:rPr lang="en-US" sz="4000" b="1" dirty="0">
                <a:solidFill>
                  <a:srgbClr val="FFFFFF"/>
                </a:solidFill>
                <a:latin typeface="Syne Bold" pitchFamily="34" charset="0"/>
                <a:ea typeface="Syne Bold" pitchFamily="34" charset="-122"/>
                <a:cs typeface="Syne Bold" pitchFamily="34" charset="-120"/>
              </a:rPr>
              <a:t>Seamless Website Integration</a:t>
            </a:r>
            <a:endParaRPr lang="en-US" sz="4000" dirty="0"/>
          </a:p>
        </p:txBody>
      </p:sp>
      <p:sp>
        <p:nvSpPr>
          <p:cNvPr id="3" name="Text 1"/>
          <p:cNvSpPr/>
          <p:nvPr/>
        </p:nvSpPr>
        <p:spPr>
          <a:xfrm>
            <a:off x="758428" y="1753314"/>
            <a:ext cx="6306026" cy="1394460"/>
          </a:xfrm>
          <a:prstGeom prst="rect">
            <a:avLst/>
          </a:prstGeom>
          <a:noFill/>
          <a:ln/>
        </p:spPr>
        <p:txBody>
          <a:bodyPr wrap="square" lIns="0" tIns="0" rIns="0" bIns="0" rtlCol="0" anchor="t"/>
          <a:lstStyle/>
          <a:p>
            <a:pPr algn="l" indent="0" marL="0">
              <a:lnSpc>
                <a:spcPts val="2700"/>
              </a:lnSpc>
              <a:buNone/>
            </a:pPr>
            <a:r>
              <a:rPr lang="en-US" sz="1700" dirty="0">
                <a:solidFill>
                  <a:srgbClr val="D9E1FF"/>
                </a:solidFill>
                <a:latin typeface="Arimo" pitchFamily="34" charset="0"/>
                <a:ea typeface="Arimo" pitchFamily="34" charset="-122"/>
                <a:cs typeface="Arimo" pitchFamily="34" charset="-120"/>
              </a:rPr>
              <a:t>Integrating the Book Recommendation Chatbot into a website is designed for simplicity and efficiency. The entire integration process is handled by embedding the Watson Assistant Web Chat using a standard </a:t>
            </a:r>
            <a:pPr algn="l" indent="0" marL="0">
              <a:lnSpc>
                <a:spcPts val="2700"/>
              </a:lnSpc>
              <a:buNone/>
            </a:pPr>
            <a:r>
              <a:rPr lang="en-US" sz="1700" dirty="0">
                <a:solidFill>
                  <a:srgbClr val="D9E1FF"/>
                </a:solidFill>
                <a:highlight>
                  <a:srgbClr val="191740"/>
                </a:highlight>
                <a:latin typeface="Consolas" pitchFamily="34" charset="0"/>
                <a:ea typeface="Consolas" pitchFamily="34" charset="-122"/>
                <a:cs typeface="Consolas" pitchFamily="34" charset="-120"/>
              </a:rPr>
              <a:t>&lt;script&gt;</a:t>
            </a:r>
            <a:pPr algn="l" indent="0" marL="0">
              <a:lnSpc>
                <a:spcPts val="2700"/>
              </a:lnSpc>
              <a:buNone/>
            </a:pPr>
            <a:r>
              <a:rPr lang="en-US" sz="1700" dirty="0">
                <a:solidFill>
                  <a:srgbClr val="D9E1FF"/>
                </a:solidFill>
                <a:latin typeface="Arimo" pitchFamily="34" charset="0"/>
                <a:ea typeface="Arimo" pitchFamily="34" charset="-122"/>
                <a:cs typeface="Arimo" pitchFamily="34" charset="-120"/>
              </a:rPr>
              <a:t> tag within the website's HTML.</a:t>
            </a:r>
            <a:endParaRPr lang="en-US" sz="1700" dirty="0"/>
          </a:p>
        </p:txBody>
      </p:sp>
      <p:sp>
        <p:nvSpPr>
          <p:cNvPr id="4" name="Text 2"/>
          <p:cNvSpPr/>
          <p:nvPr/>
        </p:nvSpPr>
        <p:spPr>
          <a:xfrm>
            <a:off x="758428" y="3342799"/>
            <a:ext cx="6306026" cy="2080260"/>
          </a:xfrm>
          <a:prstGeom prst="rect">
            <a:avLst/>
          </a:prstGeom>
          <a:noFill/>
          <a:ln/>
        </p:spPr>
        <p:txBody>
          <a:bodyPr wrap="square" lIns="0" tIns="0" rIns="0" bIns="0" rtlCol="0" anchor="t"/>
          <a:lstStyle/>
          <a:p>
            <a:pPr algn="l" indent="0" marL="0">
              <a:lnSpc>
                <a:spcPts val="2700"/>
              </a:lnSpc>
              <a:buNone/>
            </a:pPr>
            <a:r>
              <a:rPr lang="en-US" sz="1700" dirty="0">
                <a:solidFill>
                  <a:srgbClr val="D9E1FF"/>
                </a:solidFill>
                <a:latin typeface="Arimo" pitchFamily="34" charset="0"/>
                <a:ea typeface="Arimo" pitchFamily="34" charset="-122"/>
                <a:cs typeface="Arimo" pitchFamily="34" charset="-120"/>
              </a:rPr>
              <a:t>Once integrated, the chatbot prominently appears in the </a:t>
            </a:r>
            <a:pPr algn="l" indent="0" marL="0">
              <a:lnSpc>
                <a:spcPts val="2700"/>
              </a:lnSpc>
              <a:buNone/>
            </a:pPr>
            <a:r>
              <a:rPr lang="en-US" sz="1700" b="1" dirty="0">
                <a:solidFill>
                  <a:srgbClr val="D9E1FF"/>
                </a:solidFill>
                <a:latin typeface="Arimo" pitchFamily="34" charset="0"/>
                <a:ea typeface="Arimo" pitchFamily="34" charset="-122"/>
                <a:cs typeface="Arimo" pitchFamily="34" charset="-120"/>
              </a:rPr>
              <a:t>bottom-right corner</a:t>
            </a:r>
            <a:pPr algn="l" indent="0" marL="0">
              <a:lnSpc>
                <a:spcPts val="2700"/>
              </a:lnSpc>
              <a:buNone/>
            </a:pPr>
            <a:r>
              <a:rPr lang="en-US" sz="1700" dirty="0">
                <a:solidFill>
                  <a:srgbClr val="D9E1FF"/>
                </a:solidFill>
                <a:latin typeface="Arimo" pitchFamily="34" charset="0"/>
                <a:ea typeface="Arimo" pitchFamily="34" charset="-122"/>
                <a:cs typeface="Arimo" pitchFamily="34" charset="-120"/>
              </a:rPr>
              <a:t> of the website, providing immediate access to its services. A key advantage of this setup is that </a:t>
            </a:r>
            <a:pPr algn="l" indent="0" marL="0">
              <a:lnSpc>
                <a:spcPts val="2700"/>
              </a:lnSpc>
              <a:buNone/>
            </a:pPr>
            <a:r>
              <a:rPr lang="en-US" sz="1700" b="1" dirty="0">
                <a:solidFill>
                  <a:srgbClr val="D9E1FF"/>
                </a:solidFill>
                <a:latin typeface="Arimo" pitchFamily="34" charset="0"/>
                <a:ea typeface="Arimo" pitchFamily="34" charset="-122"/>
                <a:cs typeface="Arimo" pitchFamily="34" charset="-120"/>
              </a:rPr>
              <a:t>no complex backend code</a:t>
            </a:r>
            <a:pPr algn="l" indent="0" marL="0">
              <a:lnSpc>
                <a:spcPts val="2700"/>
              </a:lnSpc>
              <a:buNone/>
            </a:pPr>
            <a:r>
              <a:rPr lang="en-US" sz="1700" dirty="0">
                <a:solidFill>
                  <a:srgbClr val="D9E1FF"/>
                </a:solidFill>
                <a:latin typeface="Arimo" pitchFamily="34" charset="0"/>
                <a:ea typeface="Arimo" pitchFamily="34" charset="-122"/>
                <a:cs typeface="Arimo" pitchFamily="34" charset="-120"/>
              </a:rPr>
              <a:t> is required; the chatbot runs entirely within the user's browser, minimizing deployment efforts and server-side dependencies.</a:t>
            </a:r>
            <a:endParaRPr lang="en-US" sz="1700" dirty="0"/>
          </a:p>
        </p:txBody>
      </p:sp>
      <p:pic>
        <p:nvPicPr>
          <p:cNvPr id="5" name="Image 0" descr="preencoded.png">    </p:cNvPr>
          <p:cNvPicPr>
            <a:picLocks noChangeAspect="1"/>
          </p:cNvPicPr>
          <p:nvPr/>
        </p:nvPicPr>
        <p:blipFill>
          <a:blip r:embed="rId1"/>
          <a:stretch>
            <a:fillRect/>
          </a:stretch>
        </p:blipFill>
        <p:spPr>
          <a:xfrm>
            <a:off x="7600712" y="1802011"/>
            <a:ext cx="6278761" cy="627876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2356" y="1169551"/>
            <a:ext cx="12076986" cy="632222"/>
          </a:xfrm>
          <a:prstGeom prst="rect">
            <a:avLst/>
          </a:prstGeom>
          <a:noFill/>
          <a:ln/>
        </p:spPr>
        <p:txBody>
          <a:bodyPr wrap="none" lIns="0" tIns="0" rIns="0" bIns="0" rtlCol="0" anchor="t"/>
          <a:lstStyle/>
          <a:p>
            <a:pPr algn="l" indent="0" marL="0">
              <a:lnSpc>
                <a:spcPts val="4950"/>
              </a:lnSpc>
              <a:buNone/>
            </a:pPr>
            <a:r>
              <a:rPr lang="en-US" sz="3950" b="1" dirty="0">
                <a:solidFill>
                  <a:srgbClr val="FFFFFF"/>
                </a:solidFill>
                <a:latin typeface="Syne Bold" pitchFamily="34" charset="0"/>
                <a:ea typeface="Syne Bold" pitchFamily="34" charset="-122"/>
                <a:cs typeface="Syne Bold" pitchFamily="34" charset="-120"/>
              </a:rPr>
              <a:t>Problems Faced &amp; Solution Implementation</a:t>
            </a:r>
            <a:endParaRPr lang="en-US" sz="3950" dirty="0"/>
          </a:p>
        </p:txBody>
      </p:sp>
      <p:sp>
        <p:nvSpPr>
          <p:cNvPr id="3" name="Shape 1"/>
          <p:cNvSpPr/>
          <p:nvPr/>
        </p:nvSpPr>
        <p:spPr>
          <a:xfrm>
            <a:off x="752356" y="2231708"/>
            <a:ext cx="4231958" cy="4828223"/>
          </a:xfrm>
          <a:prstGeom prst="roundRect">
            <a:avLst>
              <a:gd name="adj" fmla="val 3457"/>
            </a:avLst>
          </a:prstGeom>
          <a:solidFill>
            <a:srgbClr val="0C0A33"/>
          </a:solidFill>
          <a:ln w="30480">
            <a:solidFill>
              <a:srgbClr val="44426B"/>
            </a:solidFill>
            <a:prstDash val="solid"/>
          </a:ln>
        </p:spPr>
      </p:sp>
      <p:sp>
        <p:nvSpPr>
          <p:cNvPr id="4" name="Shape 2"/>
          <p:cNvSpPr/>
          <p:nvPr/>
        </p:nvSpPr>
        <p:spPr>
          <a:xfrm>
            <a:off x="721876" y="2231708"/>
            <a:ext cx="121920" cy="4828223"/>
          </a:xfrm>
          <a:prstGeom prst="roundRect">
            <a:avLst>
              <a:gd name="adj" fmla="val 26449"/>
            </a:avLst>
          </a:prstGeom>
          <a:solidFill>
            <a:srgbClr val="8061FF"/>
          </a:solidFill>
          <a:ln/>
        </p:spPr>
      </p:sp>
      <p:sp>
        <p:nvSpPr>
          <p:cNvPr id="5" name="Text 3"/>
          <p:cNvSpPr/>
          <p:nvPr/>
        </p:nvSpPr>
        <p:spPr>
          <a:xfrm>
            <a:off x="1089184" y="2477095"/>
            <a:ext cx="3649742" cy="632222"/>
          </a:xfrm>
          <a:prstGeom prst="rect">
            <a:avLst/>
          </a:prstGeom>
          <a:noFill/>
          <a:ln/>
        </p:spPr>
        <p:txBody>
          <a:bodyPr wrap="square" lIns="0" tIns="0" rIns="0" bIns="0" rtlCol="0" anchor="t"/>
          <a:lstStyle/>
          <a:p>
            <a:pPr algn="l" indent="0" marL="0">
              <a:lnSpc>
                <a:spcPts val="2450"/>
              </a:lnSpc>
              <a:buNone/>
            </a:pPr>
            <a:r>
              <a:rPr lang="en-US" sz="1950" b="1" dirty="0">
                <a:solidFill>
                  <a:srgbClr val="D9E1FF"/>
                </a:solidFill>
                <a:latin typeface="Syne Bold" pitchFamily="34" charset="0"/>
                <a:ea typeface="Syne Bold" pitchFamily="34" charset="-122"/>
                <a:cs typeface="Syne Bold" pitchFamily="34" charset="-120"/>
              </a:rPr>
              <a:t>Challenge: Genre Detection Accuracy</a:t>
            </a:r>
            <a:endParaRPr lang="en-US" sz="1950" dirty="0"/>
          </a:p>
        </p:txBody>
      </p:sp>
      <p:sp>
        <p:nvSpPr>
          <p:cNvPr id="6" name="Text 4"/>
          <p:cNvSpPr/>
          <p:nvPr/>
        </p:nvSpPr>
        <p:spPr>
          <a:xfrm>
            <a:off x="1089184" y="3238262"/>
            <a:ext cx="3649742" cy="1031915"/>
          </a:xfrm>
          <a:prstGeom prst="rect">
            <a:avLst/>
          </a:prstGeom>
          <a:noFill/>
          <a:ln/>
        </p:spPr>
        <p:txBody>
          <a:bodyPr wrap="squar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Initially, the chatbot struggled with accurately identifying diverse genre inputs from users.</a:t>
            </a:r>
            <a:endParaRPr lang="en-US" sz="1650" dirty="0"/>
          </a:p>
        </p:txBody>
      </p:sp>
      <p:sp>
        <p:nvSpPr>
          <p:cNvPr id="7" name="Text 5"/>
          <p:cNvSpPr/>
          <p:nvPr/>
        </p:nvSpPr>
        <p:spPr>
          <a:xfrm>
            <a:off x="1089184" y="4399121"/>
            <a:ext cx="3649742" cy="2415421"/>
          </a:xfrm>
          <a:prstGeom prst="rect">
            <a:avLst/>
          </a:prstGeom>
          <a:noFill/>
          <a:ln/>
        </p:spPr>
        <p:txBody>
          <a:bodyPr wrap="square" lIns="0" tIns="0" rIns="0" bIns="0" rtlCol="0" anchor="t"/>
          <a:lstStyle/>
          <a:p>
            <a:pPr algn="l" indent="0" marL="0">
              <a:lnSpc>
                <a:spcPts val="2700"/>
              </a:lnSpc>
              <a:buNone/>
            </a:pPr>
            <a:r>
              <a:rPr lang="en-US" sz="1650" b="1" dirty="0">
                <a:solidFill>
                  <a:srgbClr val="D9E1FF"/>
                </a:solidFill>
                <a:latin typeface="Arimo" pitchFamily="34" charset="0"/>
                <a:ea typeface="Arimo" pitchFamily="34" charset="-122"/>
                <a:cs typeface="Arimo" pitchFamily="34" charset="-120"/>
              </a:rPr>
              <a:t>Solution:</a:t>
            </a:r>
            <a:pPr algn="l" indent="0" marL="0">
              <a:lnSpc>
                <a:spcPts val="2700"/>
              </a:lnSpc>
              <a:buNone/>
            </a:pPr>
            <a:r>
              <a:rPr lang="en-US" sz="1650" dirty="0">
                <a:solidFill>
                  <a:srgbClr val="D9E1FF"/>
                </a:solidFill>
                <a:latin typeface="Arimo" pitchFamily="34" charset="0"/>
                <a:ea typeface="Arimo" pitchFamily="34" charset="-122"/>
                <a:cs typeface="Arimo" pitchFamily="34" charset="-120"/>
              </a:rPr>
              <a:t> We enhanced the </a:t>
            </a:r>
            <a:pPr algn="l" indent="0" marL="0">
              <a:lnSpc>
                <a:spcPts val="2700"/>
              </a:lnSpc>
              <a:buNone/>
            </a:pPr>
            <a:r>
              <a:rPr lang="en-US" sz="1650" dirty="0">
                <a:solidFill>
                  <a:srgbClr val="D9E1FF"/>
                </a:solidFill>
                <a:highlight>
                  <a:srgbClr val="191740"/>
                </a:highlight>
                <a:latin typeface="Consolas" pitchFamily="34" charset="0"/>
                <a:ea typeface="Consolas" pitchFamily="34" charset="-122"/>
                <a:cs typeface="Consolas" pitchFamily="34" charset="-120"/>
              </a:rPr>
              <a:t>@genre</a:t>
            </a:r>
            <a:pPr algn="l" indent="0" marL="0">
              <a:lnSpc>
                <a:spcPts val="2700"/>
              </a:lnSpc>
              <a:buNone/>
            </a:pPr>
            <a:r>
              <a:rPr lang="en-US" sz="1650" dirty="0">
                <a:solidFill>
                  <a:srgbClr val="D9E1FF"/>
                </a:solidFill>
                <a:latin typeface="Arimo" pitchFamily="34" charset="0"/>
                <a:ea typeface="Arimo" pitchFamily="34" charset="-122"/>
                <a:cs typeface="Arimo" pitchFamily="34" charset="-120"/>
              </a:rPr>
              <a:t> entity with a broader range of synonyms, patterns, and examples, including common misspellings and stylistic variations. This significantly improved the chatbot's understanding of user intent.</a:t>
            </a:r>
            <a:endParaRPr lang="en-US" sz="1650" dirty="0"/>
          </a:p>
        </p:txBody>
      </p:sp>
      <p:sp>
        <p:nvSpPr>
          <p:cNvPr id="8" name="Shape 6"/>
          <p:cNvSpPr/>
          <p:nvPr/>
        </p:nvSpPr>
        <p:spPr>
          <a:xfrm>
            <a:off x="5199221" y="2231708"/>
            <a:ext cx="4231958" cy="4828223"/>
          </a:xfrm>
          <a:prstGeom prst="roundRect">
            <a:avLst>
              <a:gd name="adj" fmla="val 3457"/>
            </a:avLst>
          </a:prstGeom>
          <a:solidFill>
            <a:srgbClr val="0C0A33"/>
          </a:solidFill>
          <a:ln w="30480">
            <a:solidFill>
              <a:srgbClr val="44426B"/>
            </a:solidFill>
            <a:prstDash val="solid"/>
          </a:ln>
        </p:spPr>
      </p:sp>
      <p:sp>
        <p:nvSpPr>
          <p:cNvPr id="9" name="Shape 7"/>
          <p:cNvSpPr/>
          <p:nvPr/>
        </p:nvSpPr>
        <p:spPr>
          <a:xfrm>
            <a:off x="5168741" y="2231708"/>
            <a:ext cx="121920" cy="4828223"/>
          </a:xfrm>
          <a:prstGeom prst="roundRect">
            <a:avLst>
              <a:gd name="adj" fmla="val 26449"/>
            </a:avLst>
          </a:prstGeom>
          <a:solidFill>
            <a:srgbClr val="8061FF"/>
          </a:solidFill>
          <a:ln/>
        </p:spPr>
      </p:sp>
      <p:sp>
        <p:nvSpPr>
          <p:cNvPr id="10" name="Text 8"/>
          <p:cNvSpPr/>
          <p:nvPr/>
        </p:nvSpPr>
        <p:spPr>
          <a:xfrm>
            <a:off x="5536049" y="2477095"/>
            <a:ext cx="3649742" cy="632222"/>
          </a:xfrm>
          <a:prstGeom prst="rect">
            <a:avLst/>
          </a:prstGeom>
          <a:noFill/>
          <a:ln/>
        </p:spPr>
        <p:txBody>
          <a:bodyPr wrap="square" lIns="0" tIns="0" rIns="0" bIns="0" rtlCol="0" anchor="t"/>
          <a:lstStyle/>
          <a:p>
            <a:pPr algn="l" indent="0" marL="0">
              <a:lnSpc>
                <a:spcPts val="2450"/>
              </a:lnSpc>
              <a:buNone/>
            </a:pPr>
            <a:r>
              <a:rPr lang="en-US" sz="1950" b="1" dirty="0">
                <a:solidFill>
                  <a:srgbClr val="D9E1FF"/>
                </a:solidFill>
                <a:latin typeface="Syne Bold" pitchFamily="34" charset="0"/>
                <a:ea typeface="Syne Bold" pitchFamily="34" charset="-122"/>
                <a:cs typeface="Syne Bold" pitchFamily="34" charset="-120"/>
              </a:rPr>
              <a:t>Challenge: Unrecognized Inputs</a:t>
            </a:r>
            <a:endParaRPr lang="en-US" sz="1950" dirty="0"/>
          </a:p>
        </p:txBody>
      </p:sp>
      <p:sp>
        <p:nvSpPr>
          <p:cNvPr id="11" name="Text 9"/>
          <p:cNvSpPr/>
          <p:nvPr/>
        </p:nvSpPr>
        <p:spPr>
          <a:xfrm>
            <a:off x="5536049" y="3238262"/>
            <a:ext cx="3649742" cy="1031915"/>
          </a:xfrm>
          <a:prstGeom prst="rect">
            <a:avLst/>
          </a:prstGeom>
          <a:noFill/>
          <a:ln/>
        </p:spPr>
        <p:txBody>
          <a:bodyPr wrap="squar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Users occasionally provided inputs that did not match any defined intent, leading to generic responses.</a:t>
            </a:r>
            <a:endParaRPr lang="en-US" sz="1650" dirty="0"/>
          </a:p>
        </p:txBody>
      </p:sp>
      <p:sp>
        <p:nvSpPr>
          <p:cNvPr id="12" name="Text 10"/>
          <p:cNvSpPr/>
          <p:nvPr/>
        </p:nvSpPr>
        <p:spPr>
          <a:xfrm>
            <a:off x="5536049" y="4399121"/>
            <a:ext cx="3649742" cy="2063829"/>
          </a:xfrm>
          <a:prstGeom prst="rect">
            <a:avLst/>
          </a:prstGeom>
          <a:noFill/>
          <a:ln/>
        </p:spPr>
        <p:txBody>
          <a:bodyPr wrap="square" lIns="0" tIns="0" rIns="0" bIns="0" rtlCol="0" anchor="t"/>
          <a:lstStyle/>
          <a:p>
            <a:pPr algn="l" indent="0" marL="0">
              <a:lnSpc>
                <a:spcPts val="2700"/>
              </a:lnSpc>
              <a:buNone/>
            </a:pPr>
            <a:r>
              <a:rPr lang="en-US" sz="1650" b="1" dirty="0">
                <a:solidFill>
                  <a:srgbClr val="D9E1FF"/>
                </a:solidFill>
                <a:latin typeface="Arimo" pitchFamily="34" charset="0"/>
                <a:ea typeface="Arimo" pitchFamily="34" charset="-122"/>
                <a:cs typeface="Arimo" pitchFamily="34" charset="-120"/>
              </a:rPr>
              <a:t>Solution:</a:t>
            </a:r>
            <a:pPr algn="l" indent="0" marL="0">
              <a:lnSpc>
                <a:spcPts val="2700"/>
              </a:lnSpc>
              <a:buNone/>
            </a:pPr>
            <a:r>
              <a:rPr lang="en-US" sz="1650" dirty="0">
                <a:solidFill>
                  <a:srgbClr val="D9E1FF"/>
                </a:solidFill>
                <a:latin typeface="Arimo" pitchFamily="34" charset="0"/>
                <a:ea typeface="Arimo" pitchFamily="34" charset="-122"/>
                <a:cs typeface="Arimo" pitchFamily="34" charset="-120"/>
              </a:rPr>
              <a:t> A refined </a:t>
            </a:r>
            <a:pPr algn="l" indent="0" marL="0">
              <a:lnSpc>
                <a:spcPts val="2700"/>
              </a:lnSpc>
              <a:buNone/>
            </a:pPr>
            <a:r>
              <a:rPr lang="en-US" sz="1650" b="1" dirty="0">
                <a:solidFill>
                  <a:srgbClr val="D9E1FF"/>
                </a:solidFill>
                <a:latin typeface="Arimo" pitchFamily="34" charset="0"/>
                <a:ea typeface="Arimo" pitchFamily="34" charset="-122"/>
                <a:cs typeface="Arimo" pitchFamily="34" charset="-120"/>
              </a:rPr>
              <a:t>fallback node</a:t>
            </a:r>
            <a:pPr algn="l" indent="0" marL="0">
              <a:lnSpc>
                <a:spcPts val="2700"/>
              </a:lnSpc>
              <a:buNone/>
            </a:pPr>
            <a:r>
              <a:rPr lang="en-US" sz="1650" dirty="0">
                <a:solidFill>
                  <a:srgbClr val="D9E1FF"/>
                </a:solidFill>
                <a:latin typeface="Arimo" pitchFamily="34" charset="0"/>
                <a:ea typeface="Arimo" pitchFamily="34" charset="-122"/>
                <a:cs typeface="Arimo" pitchFamily="34" charset="-120"/>
              </a:rPr>
              <a:t> was implemented to offer more context-aware responses. Instead of a generic "I don't understand," it now guides users by suggesting available commands or popular genres.</a:t>
            </a:r>
            <a:endParaRPr lang="en-US" sz="1650" dirty="0"/>
          </a:p>
        </p:txBody>
      </p:sp>
      <p:sp>
        <p:nvSpPr>
          <p:cNvPr id="13" name="Shape 11"/>
          <p:cNvSpPr/>
          <p:nvPr/>
        </p:nvSpPr>
        <p:spPr>
          <a:xfrm>
            <a:off x="9646087" y="2231708"/>
            <a:ext cx="4231958" cy="4828223"/>
          </a:xfrm>
          <a:prstGeom prst="roundRect">
            <a:avLst>
              <a:gd name="adj" fmla="val 3457"/>
            </a:avLst>
          </a:prstGeom>
          <a:solidFill>
            <a:srgbClr val="0C0A33"/>
          </a:solidFill>
          <a:ln w="30480">
            <a:solidFill>
              <a:srgbClr val="44426B"/>
            </a:solidFill>
            <a:prstDash val="solid"/>
          </a:ln>
        </p:spPr>
      </p:sp>
      <p:sp>
        <p:nvSpPr>
          <p:cNvPr id="14" name="Shape 12"/>
          <p:cNvSpPr/>
          <p:nvPr/>
        </p:nvSpPr>
        <p:spPr>
          <a:xfrm>
            <a:off x="9615607" y="2231708"/>
            <a:ext cx="121920" cy="4828223"/>
          </a:xfrm>
          <a:prstGeom prst="roundRect">
            <a:avLst>
              <a:gd name="adj" fmla="val 26449"/>
            </a:avLst>
          </a:prstGeom>
          <a:solidFill>
            <a:srgbClr val="8061FF"/>
          </a:solidFill>
          <a:ln/>
        </p:spPr>
      </p:sp>
      <p:sp>
        <p:nvSpPr>
          <p:cNvPr id="15" name="Text 13"/>
          <p:cNvSpPr/>
          <p:nvPr/>
        </p:nvSpPr>
        <p:spPr>
          <a:xfrm>
            <a:off x="9982914" y="2477095"/>
            <a:ext cx="3649742" cy="632222"/>
          </a:xfrm>
          <a:prstGeom prst="rect">
            <a:avLst/>
          </a:prstGeom>
          <a:noFill/>
          <a:ln/>
        </p:spPr>
        <p:txBody>
          <a:bodyPr wrap="square" lIns="0" tIns="0" rIns="0" bIns="0" rtlCol="0" anchor="t"/>
          <a:lstStyle/>
          <a:p>
            <a:pPr algn="l" indent="0" marL="0">
              <a:lnSpc>
                <a:spcPts val="2450"/>
              </a:lnSpc>
              <a:buNone/>
            </a:pPr>
            <a:r>
              <a:rPr lang="en-US" sz="1950" b="1" dirty="0">
                <a:solidFill>
                  <a:srgbClr val="D9E1FF"/>
                </a:solidFill>
                <a:latin typeface="Syne Bold" pitchFamily="34" charset="0"/>
                <a:ea typeface="Syne Bold" pitchFamily="34" charset="-122"/>
                <a:cs typeface="Syne Bold" pitchFamily="34" charset="-120"/>
              </a:rPr>
              <a:t>Challenge: Seamless Web Deployment</a:t>
            </a:r>
            <a:endParaRPr lang="en-US" sz="1950" dirty="0"/>
          </a:p>
        </p:txBody>
      </p:sp>
      <p:sp>
        <p:nvSpPr>
          <p:cNvPr id="16" name="Text 14"/>
          <p:cNvSpPr/>
          <p:nvPr/>
        </p:nvSpPr>
        <p:spPr>
          <a:xfrm>
            <a:off x="9982914" y="3238262"/>
            <a:ext cx="3649742" cy="1031915"/>
          </a:xfrm>
          <a:prstGeom prst="rect">
            <a:avLst/>
          </a:prstGeom>
          <a:noFill/>
          <a:ln/>
        </p:spPr>
        <p:txBody>
          <a:bodyPr wrap="squar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Ensuring the chatbot could be easily embedded without extensive web development knowledge.</a:t>
            </a:r>
            <a:endParaRPr lang="en-US" sz="1650" dirty="0"/>
          </a:p>
        </p:txBody>
      </p:sp>
      <p:sp>
        <p:nvSpPr>
          <p:cNvPr id="17" name="Text 15"/>
          <p:cNvSpPr/>
          <p:nvPr/>
        </p:nvSpPr>
        <p:spPr>
          <a:xfrm>
            <a:off x="9982914" y="4399121"/>
            <a:ext cx="3649742" cy="2407801"/>
          </a:xfrm>
          <a:prstGeom prst="rect">
            <a:avLst/>
          </a:prstGeom>
          <a:noFill/>
          <a:ln/>
        </p:spPr>
        <p:txBody>
          <a:bodyPr wrap="square" lIns="0" tIns="0" rIns="0" bIns="0" rtlCol="0" anchor="t"/>
          <a:lstStyle/>
          <a:p>
            <a:pPr algn="l" indent="0" marL="0">
              <a:lnSpc>
                <a:spcPts val="2700"/>
              </a:lnSpc>
              <a:buNone/>
            </a:pPr>
            <a:r>
              <a:rPr lang="en-US" sz="1650" b="1" dirty="0">
                <a:solidFill>
                  <a:srgbClr val="D9E1FF"/>
                </a:solidFill>
                <a:latin typeface="Arimo" pitchFamily="34" charset="0"/>
                <a:ea typeface="Arimo" pitchFamily="34" charset="-122"/>
                <a:cs typeface="Arimo" pitchFamily="34" charset="-120"/>
              </a:rPr>
              <a:t>Solution:</a:t>
            </a:r>
            <a:pPr algn="l" indent="0" marL="0">
              <a:lnSpc>
                <a:spcPts val="2700"/>
              </a:lnSpc>
              <a:buNone/>
            </a:pPr>
            <a:r>
              <a:rPr lang="en-US" sz="1650" dirty="0">
                <a:solidFill>
                  <a:srgbClr val="D9E1FF"/>
                </a:solidFill>
                <a:latin typeface="Arimo" pitchFamily="34" charset="0"/>
                <a:ea typeface="Arimo" pitchFamily="34" charset="-122"/>
                <a:cs typeface="Arimo" pitchFamily="34" charset="-120"/>
              </a:rPr>
              <a:t> Leveraged the provided Watson Assistant Web Chat script, which handles all frontend integration. This eliminated the need for complex API calls or server-side configurations, making deployment straightforward for any basic website.</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817257"/>
            <a:ext cx="5840135" cy="704017"/>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Output Screenshot</a:t>
            </a:r>
            <a:endParaRPr lang="en-US" sz="4400" dirty="0"/>
          </a:p>
        </p:txBody>
      </p:sp>
      <p:sp>
        <p:nvSpPr>
          <p:cNvPr id="4" name="Text 1"/>
          <p:cNvSpPr/>
          <p:nvPr/>
        </p:nvSpPr>
        <p:spPr>
          <a:xfrm>
            <a:off x="837724" y="3880247"/>
            <a:ext cx="7468553" cy="1532096"/>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This screenshot illustrates a typical interaction with the Book Recommendation Chatbot. The user initiates a query, and the chatbot responds with a genre-based book suggestion, demonstrating its core functionality and user interface within the web chat environment.</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2025-08-02T13:53:34Z</dcterms:created>
  <dcterms:modified xsi:type="dcterms:W3CDTF">2025-08-02T13:53:34Z</dcterms:modified>
</cp:coreProperties>
</file>